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8" r:id="rId2"/>
    <p:sldId id="265" r:id="rId3"/>
    <p:sldId id="263" r:id="rId4"/>
    <p:sldId id="266" r:id="rId5"/>
    <p:sldId id="259" r:id="rId6"/>
    <p:sldId id="267" r:id="rId7"/>
    <p:sldId id="269" r:id="rId8"/>
    <p:sldId id="268" r:id="rId9"/>
    <p:sldId id="270" r:id="rId10"/>
    <p:sldId id="271" r:id="rId11"/>
    <p:sldId id="281" r:id="rId12"/>
    <p:sldId id="279" r:id="rId13"/>
    <p:sldId id="283" r:id="rId14"/>
    <p:sldId id="280" r:id="rId15"/>
    <p:sldId id="284" r:id="rId16"/>
    <p:sldId id="285" r:id="rId17"/>
    <p:sldId id="286" r:id="rId18"/>
    <p:sldId id="272" r:id="rId19"/>
    <p:sldId id="273" r:id="rId20"/>
    <p:sldId id="274" r:id="rId21"/>
    <p:sldId id="275" r:id="rId22"/>
    <p:sldId id="287" r:id="rId23"/>
    <p:sldId id="276" r:id="rId24"/>
    <p:sldId id="288" r:id="rId25"/>
    <p:sldId id="277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CD51-0BBF-49AC-B215-F4126C562650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727BE-2B26-4456-854B-CBE89749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727BE-2B26-4456-854B-CBE89749E5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422352B-837A-454B-9E59-47FDA68AEC5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14C52A2-03E9-4702-A953-F33DD7CC6F0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Great Inflation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548004" cy="50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67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Credit Risk Spreads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02691" cy="523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09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Effectiveness of QE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839380" cy="49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2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Effect of QE on Mortgage Rates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689986" cy="487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8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Response to Aug. 11 &amp; Jan. 12 FG Announcements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41954" cy="510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5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QE’s Effect on Economic Growth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605757" cy="482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91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Was QE Effective? You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	Inflation remained below the FOMC’s 2% target during this period. </a:t>
            </a:r>
          </a:p>
          <a:p>
            <a:r>
              <a:rPr lang="en-US" dirty="0"/>
              <a:t>2.	The growth rate of output averaged 2.3% from January 2010 to December 2019. </a:t>
            </a:r>
          </a:p>
          <a:p>
            <a:r>
              <a:rPr lang="en-US" dirty="0"/>
              <a:t>3.	The M2 money measure increased by $3.2 trillion from March 2009 to October 2014.</a:t>
            </a:r>
          </a:p>
          <a:p>
            <a:r>
              <a:rPr lang="en-US" dirty="0"/>
              <a:t>4.	Output didn’t regain its pre-recession level until 2011Q3; the slowest of any post-war recession. </a:t>
            </a:r>
          </a:p>
          <a:p>
            <a:r>
              <a:rPr lang="en-US" dirty="0"/>
              <a:t>5.	Employment reached it pre-recession level in May 2014; the slowest of any post-war recession.</a:t>
            </a:r>
          </a:p>
          <a:p>
            <a:r>
              <a:rPr lang="en-US" dirty="0"/>
              <a:t>6.	The unemployment rate declined to its pre-recession level of 4.7 % on November 2016. A large portion of this decline was due to an historically large, and not fully explained, decline in the labor force participation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Pandemic 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recession began in March 2020 and ended in April 2020.</a:t>
            </a:r>
          </a:p>
          <a:p>
            <a:r>
              <a:rPr lang="en-US" dirty="0"/>
              <a:t>The FOMC immediately reduced the funds rate target and began increasing its holdings of Treasuries, agency debt and MBS (residential and commercial) and for a short period state and local government bonds.</a:t>
            </a:r>
          </a:p>
          <a:p>
            <a:r>
              <a:rPr lang="en-US" dirty="0"/>
              <a:t>The Fed’s balance sheet has increased by more than $4.6 trillion so far.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5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Policies Effective? You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	Output is currently above it pre-recession peak.</a:t>
            </a:r>
          </a:p>
          <a:p>
            <a:r>
              <a:rPr lang="en-US" dirty="0"/>
              <a:t>2.	Employment is still below its pre-recession peak.</a:t>
            </a:r>
          </a:p>
          <a:p>
            <a:r>
              <a:rPr lang="en-US" dirty="0"/>
              <a:t>3.	The unemployment rate is 3.9%, but much of the decline in the unemployment rate is due to a very significant decline in the labor force participation rate, which is currently 2.5 percentage points below it pre-recession level.</a:t>
            </a:r>
          </a:p>
          <a:p>
            <a:r>
              <a:rPr lang="en-US" dirty="0"/>
              <a:t>4.	The M2 money measure is $6.0 trillion above its pre-recession level. </a:t>
            </a:r>
          </a:p>
          <a:p>
            <a:r>
              <a:rPr lang="en-US" dirty="0"/>
              <a:t>5.	The CPI inflation rate as of December 2021 was 5.5%.</a:t>
            </a:r>
          </a:p>
          <a:p>
            <a:r>
              <a:rPr lang="en-US" dirty="0"/>
              <a:t>6.	The Fed’s balance sheet increased by $4.5 trillion since mid-March 2020.</a:t>
            </a:r>
          </a:p>
          <a:p>
            <a:r>
              <a:rPr lang="en-US" dirty="0"/>
              <a:t>7.	The Fed currently holds 26.5% of the marketable Treasury debt.</a:t>
            </a:r>
          </a:p>
          <a:p>
            <a:r>
              <a:rPr lang="en-US" dirty="0"/>
              <a:t>8.	The Fed currently holds about 20% of the outstanding MBS.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National Debt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090804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91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Surplus/Deficit as % of GDP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90199" cy="478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Great Inflation: Oil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167004" cy="48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71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Recipes and Outlays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90199" cy="478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3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Debt Held by Fed &amp; Foreigners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243204" cy="48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67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Public Debt as % of GDP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67004" cy="48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7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Debt Service &amp; 10-Year Rate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18799" cy="49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1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Interest Payments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1461"/>
            <a:ext cx="8229600" cy="4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04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Interest as % of GDP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2976"/>
            <a:ext cx="8229600" cy="44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21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Debt Held by Fed &amp; Foreigners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243204" cy="48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09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 a U.S. Default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likely</a:t>
            </a:r>
          </a:p>
          <a:p>
            <a:endParaRPr lang="en-US" dirty="0"/>
          </a:p>
          <a:p>
            <a:r>
              <a:rPr lang="en-US" dirty="0"/>
              <a:t>Probably not</a:t>
            </a:r>
          </a:p>
          <a:p>
            <a:endParaRPr lang="en-US" dirty="0"/>
          </a:p>
          <a:p>
            <a:r>
              <a:rPr lang="en-US" dirty="0"/>
              <a:t>But it is increasing becoming </a:t>
            </a:r>
            <a:r>
              <a:rPr lang="en-US"/>
              <a:t>more likely.</a:t>
            </a:r>
          </a:p>
        </p:txBody>
      </p:sp>
    </p:spTree>
    <p:extLst>
      <p:ext uri="{BB962C8B-B14F-4D97-AF65-F5344CB8AC3E}">
        <p14:creationId xmlns:p14="http://schemas.microsoft.com/office/powerpoint/2010/main" val="11996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Great Inflation: Money Supply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01446" cy="51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25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Great</a:t>
            </a:r>
            <a:r>
              <a:rPr lang="en-US" dirty="0"/>
              <a:t> Inflation: Money Growth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38283" cy="49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Great Inflation: Wages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5604" cy="49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5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Inflation: 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is a process. To become endemic and persistent, it must be accompanied by a factor or factors that keep it going.</a:t>
            </a:r>
          </a:p>
        </p:txBody>
      </p:sp>
    </p:spTree>
    <p:extLst>
      <p:ext uri="{BB962C8B-B14F-4D97-AF65-F5344CB8AC3E}">
        <p14:creationId xmlns:p14="http://schemas.microsoft.com/office/powerpoint/2010/main" val="218856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Financial Crisis: Policy Response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014605" cy="472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05200" y="22860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82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Aug. 9, 2007</a:t>
            </a:r>
          </a:p>
        </p:txBody>
      </p:sp>
    </p:spTree>
    <p:extLst>
      <p:ext uri="{BB962C8B-B14F-4D97-AF65-F5344CB8AC3E}">
        <p14:creationId xmlns:p14="http://schemas.microsoft.com/office/powerpoint/2010/main" val="341246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Post Lehman Monetary Policies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" y="1527442"/>
            <a:ext cx="7261722" cy="509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771900" y="4786699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343400" y="44196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19400" y="51054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05400" y="37338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541019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QE1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5029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QE2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495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QE3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0495" y="434165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QE Ends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24600" y="29718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2648308"/>
            <a:ext cx="575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QE4</a:t>
            </a:r>
          </a:p>
        </p:txBody>
      </p:sp>
    </p:spTree>
    <p:extLst>
      <p:ext uri="{BB962C8B-B14F-4D97-AF65-F5344CB8AC3E}">
        <p14:creationId xmlns:p14="http://schemas.microsoft.com/office/powerpoint/2010/main" val="88076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Credit Risk Spreads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5604" cy="49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38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922</TotalTime>
  <Words>520</Words>
  <Application>Microsoft Office PowerPoint</Application>
  <PresentationFormat>On-screen Show (4:3)</PresentationFormat>
  <Paragraphs>57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Rockwell</vt:lpstr>
      <vt:lpstr>Wingdings 2</vt:lpstr>
      <vt:lpstr>Foundry</vt:lpstr>
      <vt:lpstr>The Great Inflation</vt:lpstr>
      <vt:lpstr>Great Inflation: Oil</vt:lpstr>
      <vt:lpstr>Great Inflation: Money Supply</vt:lpstr>
      <vt:lpstr>Great Inflation: Money Growth</vt:lpstr>
      <vt:lpstr>The Great Inflation: Wages</vt:lpstr>
      <vt:lpstr>Inflation: Bottom Line</vt:lpstr>
      <vt:lpstr>Financial Crisis: Policy Response</vt:lpstr>
      <vt:lpstr>Post Lehman Monetary Policies</vt:lpstr>
      <vt:lpstr>Credit Risk Spreads</vt:lpstr>
      <vt:lpstr>Credit Risk Spreads</vt:lpstr>
      <vt:lpstr>Effectiveness of QE</vt:lpstr>
      <vt:lpstr>Effect of QE on Mortgage Rates</vt:lpstr>
      <vt:lpstr>Response to Aug. 11 &amp; Jan. 12 FG Announcements</vt:lpstr>
      <vt:lpstr>QE’s Effect on Economic Growth</vt:lpstr>
      <vt:lpstr>Was QE Effective? You Decide</vt:lpstr>
      <vt:lpstr>Pandemic Monetary Policy</vt:lpstr>
      <vt:lpstr>Policies Effective? You Decide</vt:lpstr>
      <vt:lpstr>The National Debt</vt:lpstr>
      <vt:lpstr>Surplus/Deficit as % of GDP</vt:lpstr>
      <vt:lpstr>Federal Recipes and Outlays</vt:lpstr>
      <vt:lpstr>Debt Held by Fed &amp; Foreigners</vt:lpstr>
      <vt:lpstr>Public Debt as % of GDP</vt:lpstr>
      <vt:lpstr>Debt Service &amp; 10-Year Rate</vt:lpstr>
      <vt:lpstr>Interest Payments</vt:lpstr>
      <vt:lpstr>Interest as % of GDP </vt:lpstr>
      <vt:lpstr>Debt Held by Fed &amp; Foreigners</vt:lpstr>
      <vt:lpstr>Is a U.S. Default Possible?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of Daniel L. Thornton</dc:title>
  <dc:creator>Dan</dc:creator>
  <cp:lastModifiedBy>Grant Collins</cp:lastModifiedBy>
  <cp:revision>32</cp:revision>
  <dcterms:created xsi:type="dcterms:W3CDTF">2022-01-08T15:32:26Z</dcterms:created>
  <dcterms:modified xsi:type="dcterms:W3CDTF">2022-02-01T16:23:04Z</dcterms:modified>
</cp:coreProperties>
</file>